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erriweather Light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Open Sans SemiBold"/>
      <p:regular r:id="rId32"/>
      <p:bold r:id="rId33"/>
      <p:italic r:id="rId34"/>
      <p:boldItalic r:id="rId35"/>
    </p:embeddedFont>
    <p:embeddedFont>
      <p:font typeface="Vidaloka"/>
      <p:regular r:id="rId36"/>
    </p:embeddedFont>
    <p:embeddedFont>
      <p:font typeface="Russo One"/>
      <p:regular r:id="rId37"/>
    </p:embeddedFont>
    <p:embeddedFont>
      <p:font typeface="Crimson Text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ihH7jwN4ntWNLx7v3+gqK8p3RU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rimsonText-italic.fntdata"/><Relationship Id="rId20" Type="http://schemas.openxmlformats.org/officeDocument/2006/relationships/slide" Target="slides/slide16.xml"/><Relationship Id="rId42" Type="http://schemas.openxmlformats.org/officeDocument/2006/relationships/font" Target="fonts/OpenSans-regular.fntdata"/><Relationship Id="rId41" Type="http://schemas.openxmlformats.org/officeDocument/2006/relationships/font" Target="fonts/CrimsonText-bold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bold.fntdata"/><Relationship Id="rId24" Type="http://schemas.openxmlformats.org/officeDocument/2006/relationships/font" Target="fonts/MerriweatherLight-regular.fntdata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Light-italic.fntdata"/><Relationship Id="rId25" Type="http://schemas.openxmlformats.org/officeDocument/2006/relationships/font" Target="fonts/MerriweatherLight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erriweather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OpenSansSemiBold-bold.fntdata"/><Relationship Id="rId10" Type="http://schemas.openxmlformats.org/officeDocument/2006/relationships/slide" Target="slides/slide6.xml"/><Relationship Id="rId32" Type="http://schemas.openxmlformats.org/officeDocument/2006/relationships/font" Target="fonts/OpenSansSemiBold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SemiBold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SemiBold-italic.fntdata"/><Relationship Id="rId15" Type="http://schemas.openxmlformats.org/officeDocument/2006/relationships/slide" Target="slides/slide11.xml"/><Relationship Id="rId37" Type="http://schemas.openxmlformats.org/officeDocument/2006/relationships/font" Target="fonts/RussoOne-regular.fntdata"/><Relationship Id="rId14" Type="http://schemas.openxmlformats.org/officeDocument/2006/relationships/slide" Target="slides/slide10.xml"/><Relationship Id="rId36" Type="http://schemas.openxmlformats.org/officeDocument/2006/relationships/font" Target="fonts/Vidaloka-regular.fntdata"/><Relationship Id="rId17" Type="http://schemas.openxmlformats.org/officeDocument/2006/relationships/slide" Target="slides/slide13.xml"/><Relationship Id="rId39" Type="http://schemas.openxmlformats.org/officeDocument/2006/relationships/font" Target="fonts/CrimsonText-bold.fntdata"/><Relationship Id="rId16" Type="http://schemas.openxmlformats.org/officeDocument/2006/relationships/slide" Target="slides/slide12.xml"/><Relationship Id="rId38" Type="http://schemas.openxmlformats.org/officeDocument/2006/relationships/font" Target="fonts/CrimsonTex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c08c6e7ae_4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8c08c6e7ae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8bd787695e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8bd787695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8bd787695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8bd78769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8c08c6e7ae_4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8c08c6e7ae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8bd787695e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8bd78769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Começa o Igor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bd787695e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8bd78769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bd787695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18bd78769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Fórum botão maior ou uma nova secção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8c08c6e7ae_4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8c08c6e7a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bd787695e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8bd787695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bd787695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8bd78769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8c08c6e7ae_4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8c08c6e7ae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bd787695e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8bd78769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8bd787695e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8bd78769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Começa o Ricardo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7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7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57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Google Shape;13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" name="Google Shape;14;p57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6"/>
          <p:cNvSpPr txBox="1"/>
          <p:nvPr>
            <p:ph idx="1" type="body"/>
          </p:nvPr>
        </p:nvSpPr>
        <p:spPr>
          <a:xfrm>
            <a:off x="713225" y="539500"/>
            <a:ext cx="35571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77" name="Google Shape;77;p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66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7"/>
          <p:cNvSpPr txBox="1"/>
          <p:nvPr>
            <p:ph hasCustomPrompt="1" type="title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67"/>
          <p:cNvSpPr txBox="1"/>
          <p:nvPr>
            <p:ph idx="1" type="subTitle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83" name="Google Shape;83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6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6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9" name="Google Shape;89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9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69"/>
          <p:cNvSpPr txBox="1"/>
          <p:nvPr>
            <p:ph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94" name="Google Shape;94;p69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5" name="Google Shape;95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69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0"/>
          <p:cNvSpPr txBox="1"/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70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01" name="Google Shape;101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70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1"/>
          <p:cNvSpPr txBox="1"/>
          <p:nvPr>
            <p:ph idx="1" type="subTitle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6" name="Google Shape;106;p71"/>
          <p:cNvSpPr txBox="1"/>
          <p:nvPr>
            <p:ph idx="2" type="subTitle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1"/>
          <p:cNvSpPr txBox="1"/>
          <p:nvPr>
            <p:ph idx="3" type="subTitle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8" name="Google Shape;108;p71"/>
          <p:cNvSpPr txBox="1"/>
          <p:nvPr>
            <p:ph idx="4" type="subTitle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1"/>
          <p:cNvSpPr txBox="1"/>
          <p:nvPr>
            <p:ph idx="5" type="subTitle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0" name="Google Shape;110;p71"/>
          <p:cNvSpPr txBox="1"/>
          <p:nvPr>
            <p:ph idx="6" type="subTitle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1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12" name="Google Shape;112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2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2"/>
          <p:cNvSpPr txBox="1"/>
          <p:nvPr>
            <p:ph idx="1" type="subTitle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6" name="Google Shape;116;p72"/>
          <p:cNvSpPr txBox="1"/>
          <p:nvPr>
            <p:ph idx="2" type="subTitle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7" name="Google Shape;117;p72"/>
          <p:cNvSpPr txBox="1"/>
          <p:nvPr>
            <p:ph idx="3" type="subTitle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8" name="Google Shape;118;p72"/>
          <p:cNvSpPr txBox="1"/>
          <p:nvPr>
            <p:ph idx="4" type="subTitle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9" name="Google Shape;119;p72"/>
          <p:cNvSpPr txBox="1"/>
          <p:nvPr>
            <p:ph idx="5" type="subTitle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" name="Google Shape;120;p72"/>
          <p:cNvSpPr txBox="1"/>
          <p:nvPr>
            <p:ph idx="6" type="subTitle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1" name="Google Shape;121;p72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2" name="Google Shape;122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3"/>
          <p:cNvSpPr txBox="1"/>
          <p:nvPr>
            <p:ph idx="1" type="subTitle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" name="Google Shape;126;p73"/>
          <p:cNvSpPr txBox="1"/>
          <p:nvPr>
            <p:ph idx="2" type="subTitle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3"/>
          <p:cNvSpPr txBox="1"/>
          <p:nvPr>
            <p:ph idx="3" type="subTitle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8" name="Google Shape;128;p73"/>
          <p:cNvSpPr txBox="1"/>
          <p:nvPr>
            <p:ph idx="4" type="subTitle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3"/>
          <p:cNvSpPr txBox="1"/>
          <p:nvPr>
            <p:ph idx="5" type="subTitle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0" name="Google Shape;130;p73"/>
          <p:cNvSpPr txBox="1"/>
          <p:nvPr>
            <p:ph idx="6" type="subTitle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3"/>
          <p:cNvSpPr txBox="1"/>
          <p:nvPr>
            <p:ph idx="7" type="subTitle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" name="Google Shape;132;p73"/>
          <p:cNvSpPr txBox="1"/>
          <p:nvPr>
            <p:ph idx="8" type="subTitle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3"/>
          <p:cNvSpPr txBox="1"/>
          <p:nvPr>
            <p:ph idx="9" type="subTitle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4" name="Google Shape;134;p73"/>
          <p:cNvSpPr txBox="1"/>
          <p:nvPr>
            <p:ph idx="13" type="subTitle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73"/>
          <p:cNvSpPr txBox="1"/>
          <p:nvPr>
            <p:ph idx="14" type="subTitle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6" name="Google Shape;136;p73"/>
          <p:cNvSpPr txBox="1"/>
          <p:nvPr>
            <p:ph idx="15" type="subTitle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3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8" name="Google Shape;138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4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42" name="Google Shape;142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74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74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5"/>
          <p:cNvSpPr txBox="1"/>
          <p:nvPr>
            <p:ph idx="1" type="subTitle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8" name="Google Shape;148;p75"/>
          <p:cNvSpPr txBox="1"/>
          <p:nvPr>
            <p:ph idx="2" type="subTitle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5"/>
          <p:cNvSpPr txBox="1"/>
          <p:nvPr>
            <p:ph idx="3" type="subTitle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0" name="Google Shape;150;p75"/>
          <p:cNvSpPr txBox="1"/>
          <p:nvPr>
            <p:ph idx="4" type="subTitle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75"/>
          <p:cNvSpPr txBox="1"/>
          <p:nvPr>
            <p:ph idx="5" type="subTitle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2" name="Google Shape;152;p75"/>
          <p:cNvSpPr txBox="1"/>
          <p:nvPr>
            <p:ph idx="6" type="subTitle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75"/>
          <p:cNvSpPr txBox="1"/>
          <p:nvPr>
            <p:ph idx="7" type="subTitle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4" name="Google Shape;154;p75"/>
          <p:cNvSpPr txBox="1"/>
          <p:nvPr>
            <p:ph idx="8" type="subTitle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7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56" name="Google Shape;156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8"/>
          <p:cNvSpPr txBox="1"/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7" name="Google Shape;17;p58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" name="Google Shape;18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6"/>
          <p:cNvSpPr txBox="1"/>
          <p:nvPr>
            <p:ph idx="1" type="subTitle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0" name="Google Shape;160;p76"/>
          <p:cNvSpPr txBox="1"/>
          <p:nvPr>
            <p:ph idx="2" type="subTitle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6"/>
          <p:cNvSpPr txBox="1"/>
          <p:nvPr>
            <p:ph idx="3" type="subTitle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2" name="Google Shape;162;p76"/>
          <p:cNvSpPr txBox="1"/>
          <p:nvPr>
            <p:ph idx="4" type="subTitle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76"/>
          <p:cNvSpPr txBox="1"/>
          <p:nvPr>
            <p:ph idx="5" type="subTitle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4" name="Google Shape;164;p76"/>
          <p:cNvSpPr txBox="1"/>
          <p:nvPr>
            <p:ph idx="6" type="subTitle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76"/>
          <p:cNvSpPr txBox="1"/>
          <p:nvPr>
            <p:ph type="title"/>
          </p:nvPr>
        </p:nvSpPr>
        <p:spPr>
          <a:xfrm>
            <a:off x="713225" y="445025"/>
            <a:ext cx="476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66" name="Google Shape;166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7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7"/>
          <p:cNvSpPr txBox="1"/>
          <p:nvPr>
            <p:ph idx="1" type="subTitle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1" name="Google Shape;171;p77"/>
          <p:cNvSpPr txBox="1"/>
          <p:nvPr>
            <p:ph idx="2" type="subTitle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77"/>
          <p:cNvSpPr txBox="1"/>
          <p:nvPr>
            <p:ph idx="3" type="subTitle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3" name="Google Shape;173;p77"/>
          <p:cNvSpPr txBox="1"/>
          <p:nvPr>
            <p:ph idx="4" type="subTitle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77"/>
          <p:cNvSpPr txBox="1"/>
          <p:nvPr>
            <p:ph idx="5" type="subTitle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5" name="Google Shape;175;p77"/>
          <p:cNvSpPr txBox="1"/>
          <p:nvPr>
            <p:ph idx="6" type="subTitle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77"/>
          <p:cNvSpPr txBox="1"/>
          <p:nvPr>
            <p:ph idx="7" type="subTitle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7" name="Google Shape;177;p77"/>
          <p:cNvSpPr txBox="1"/>
          <p:nvPr>
            <p:ph idx="8" type="subTitle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77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9" name="Google Shape;179;p7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7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8"/>
          <p:cNvSpPr txBox="1"/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183" name="Google Shape;183;p78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78"/>
          <p:cNvSpPr txBox="1"/>
          <p:nvPr>
            <p:ph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185" name="Google Shape;185;p78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78"/>
          <p:cNvSpPr txBox="1"/>
          <p:nvPr>
            <p:ph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187" name="Google Shape;187;p78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8" name="Google Shape;188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9"/>
          <p:cNvSpPr txBox="1"/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" name="Google Shape;192;p79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3" name="Google Shape;193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0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97" name="Google Shape;197;p80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98" name="Google Shape;198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8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1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81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03" name="Google Shape;203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81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2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8" name="Google Shape;208;p82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82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0" name="Google Shape;210;p82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82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12" name="Google Shape;212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3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6" name="Google Shape;216;p83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83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" name="Google Shape;218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83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83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4"/>
          <p:cNvSpPr txBox="1"/>
          <p:nvPr>
            <p:ph idx="1" type="subTitle"/>
          </p:nvPr>
        </p:nvSpPr>
        <p:spPr>
          <a:xfrm>
            <a:off x="2360375" y="1433050"/>
            <a:ext cx="1725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4" name="Google Shape;224;p84"/>
          <p:cNvSpPr txBox="1"/>
          <p:nvPr>
            <p:ph idx="2" type="subTitle"/>
          </p:nvPr>
        </p:nvSpPr>
        <p:spPr>
          <a:xfrm>
            <a:off x="2247500" y="1790050"/>
            <a:ext cx="51603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84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6" name="Google Shape;226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9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3" name="Google Shape;23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59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89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89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9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0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60"/>
          <p:cNvSpPr txBox="1"/>
          <p:nvPr>
            <p:ph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29" name="Google Shape;29;p60"/>
          <p:cNvSpPr txBox="1"/>
          <p:nvPr>
            <p:ph idx="1" type="subTitle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" name="Google Shape;30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60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60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1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61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" name="Google Shape;37;p61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1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" name="Google Shape;39;p61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1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1" name="Google Shape;41;p61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1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3" name="Google Shape;43;p61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1"/>
          <p:cNvSpPr txBox="1"/>
          <p:nvPr>
            <p:ph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61"/>
          <p:cNvSpPr txBox="1"/>
          <p:nvPr>
            <p:ph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1"/>
          <p:cNvSpPr txBox="1"/>
          <p:nvPr>
            <p:ph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61"/>
          <p:cNvSpPr txBox="1"/>
          <p:nvPr>
            <p:ph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48" name="Google Shape;48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2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62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3" name="Google Shape;53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62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3"/>
          <p:cNvSpPr txBox="1"/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58" name="Google Shape;58;p63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59" name="Google Shape;59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65"/>
          <p:cNvSpPr txBox="1"/>
          <p:nvPr>
            <p:ph idx="1" type="subTitle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4" name="Google Shape;64;p6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5"/>
          <p:cNvSpPr txBox="1"/>
          <p:nvPr>
            <p:ph idx="3" type="subTitle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6" name="Google Shape;66;p6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7" name="Google Shape;67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6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2" name="Google Shape;72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68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b="0" i="0" sz="3000" u="none" cap="none" strike="noStrik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6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e5zOzUK8rzlSuXMtHVRHdg7vLnOvHb3N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xIGkKWBZOizDDOlJ3gmpn6XtUyAPbxZC/view" TargetMode="External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3HxtyXFnjMNE34bIvzpxtSlnbkQ0CfGS/view" TargetMode="External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s00q28i5gsGu-mBjWA8do_kWgRG5ZwMC/view" TargetMode="External"/><Relationship Id="rId4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UniChat</a:t>
            </a:r>
            <a:endParaRPr/>
          </a:p>
        </p:txBody>
      </p:sp>
      <p:sp>
        <p:nvSpPr>
          <p:cNvPr id="246" name="Google Shape;246;p1"/>
          <p:cNvSpPr txBox="1"/>
          <p:nvPr/>
        </p:nvSpPr>
        <p:spPr>
          <a:xfrm>
            <a:off x="491239" y="3966350"/>
            <a:ext cx="3795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Igor Diniz - up202000162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João Pinheiro - up202008133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Ricardo - up202005103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18c08c6e7ae_4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988" y="925830"/>
            <a:ext cx="1746505" cy="380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8c08c6e7ae_4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748" y="925830"/>
            <a:ext cx="1746504" cy="380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8c08c6e7ae_4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500" y="925830"/>
            <a:ext cx="1636776" cy="380390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8c08c6e7ae_4_29"/>
          <p:cNvSpPr txBox="1"/>
          <p:nvPr>
            <p:ph type="title"/>
          </p:nvPr>
        </p:nvSpPr>
        <p:spPr>
          <a:xfrm>
            <a:off x="734700" y="240725"/>
            <a:ext cx="7674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Acesso ao fórum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18bd787695e_0_40" title="forum_Trim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263" y="-2287"/>
            <a:ext cx="2569464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8bd787695e_0_8"/>
          <p:cNvSpPr txBox="1"/>
          <p:nvPr>
            <p:ph type="title"/>
          </p:nvPr>
        </p:nvSpPr>
        <p:spPr>
          <a:xfrm>
            <a:off x="734700" y="2207850"/>
            <a:ext cx="7674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Pesquisar por </a:t>
            </a:r>
            <a:endParaRPr/>
          </a:p>
        </p:txBody>
      </p:sp>
      <p:sp>
        <p:nvSpPr>
          <p:cNvPr id="319" name="Google Shape;319;g18bd787695e_0_8"/>
          <p:cNvSpPr txBox="1"/>
          <p:nvPr/>
        </p:nvSpPr>
        <p:spPr>
          <a:xfrm>
            <a:off x="325625" y="510650"/>
            <a:ext cx="426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Wireflows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8c08c6e7ae_4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00" y="917699"/>
            <a:ext cx="1715400" cy="372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8c08c6e7ae_4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524" y="907888"/>
            <a:ext cx="1715400" cy="374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8c08c6e7ae_4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850" y="904187"/>
            <a:ext cx="1715400" cy="375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8c08c6e7ae_4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1175" y="900162"/>
            <a:ext cx="1715400" cy="375913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8c08c6e7ae_4_37"/>
          <p:cNvSpPr txBox="1"/>
          <p:nvPr>
            <p:ph type="title"/>
          </p:nvPr>
        </p:nvSpPr>
        <p:spPr>
          <a:xfrm>
            <a:off x="941925" y="231550"/>
            <a:ext cx="7674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Pesquisar por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18bd787695e_0_45" title="pesquisa_Trim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38" y="0"/>
            <a:ext cx="25717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"/>
          <p:cNvSpPr txBox="1"/>
          <p:nvPr/>
        </p:nvSpPr>
        <p:spPr>
          <a:xfrm>
            <a:off x="713250" y="445025"/>
            <a:ext cx="646686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</a:pPr>
            <a:r>
              <a:rPr lang="en"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Resultados da avaliação heurística</a:t>
            </a:r>
            <a:endParaRPr b="0" i="0" sz="3000" u="none" cap="none" strike="noStrike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39" name="Google Shape;339;p4"/>
          <p:cNvSpPr txBox="1"/>
          <p:nvPr/>
        </p:nvSpPr>
        <p:spPr>
          <a:xfrm>
            <a:off x="784950" y="1370225"/>
            <a:ext cx="39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4"/>
          <p:cNvSpPr txBox="1"/>
          <p:nvPr>
            <p:ph idx="1" type="subTitle"/>
          </p:nvPr>
        </p:nvSpPr>
        <p:spPr>
          <a:xfrm>
            <a:off x="390600" y="1172975"/>
            <a:ext cx="83628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Nós fomos avaliados pelos grupos 5 e 7 e obtivemos os seguintes feedbacks: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Problemas encontrados</a:t>
            </a:r>
            <a:endParaRPr b="1" sz="15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Grupo 5: 									</a:t>
            </a:r>
            <a:r>
              <a:rPr b="1" lang="en" sz="1300"/>
              <a:t>Média de severidade = 1</a:t>
            </a:r>
            <a:endParaRPr b="1" sz="1300"/>
          </a:p>
          <a:p>
            <a:pPr indent="-31115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Os botões de navegação na barra inferior não estão claros em relação à página atual em que o utilizador está.  </a:t>
            </a:r>
            <a:r>
              <a:rPr b="1" i="1" lang="en" sz="1300"/>
              <a:t>(Visibilidade do status do sistema)</a:t>
            </a:r>
            <a:endParaRPr b="1" i="1" sz="1300"/>
          </a:p>
          <a:p>
            <a:pPr indent="-31115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Deve ter um popup de confirmação na tentativa de fazer um logo</a:t>
            </a:r>
            <a:r>
              <a:rPr lang="en" sz="1300"/>
              <a:t>ut.   </a:t>
            </a:r>
            <a:r>
              <a:rPr b="1" i="1" lang="en" sz="1300">
                <a:solidFill>
                  <a:schemeClr val="dk1"/>
                </a:solidFill>
              </a:rPr>
              <a:t>(Visibilidade do status do sistema)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8bd787695e_0_16"/>
          <p:cNvSpPr txBox="1"/>
          <p:nvPr/>
        </p:nvSpPr>
        <p:spPr>
          <a:xfrm>
            <a:off x="713250" y="445025"/>
            <a:ext cx="646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</a:pPr>
            <a:r>
              <a:rPr lang="en"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Resultados da avaliação heurística</a:t>
            </a:r>
            <a:endParaRPr b="0" i="0" sz="3000" u="none" cap="none" strike="noStrike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46" name="Google Shape;346;g18bd787695e_0_16"/>
          <p:cNvSpPr txBox="1"/>
          <p:nvPr/>
        </p:nvSpPr>
        <p:spPr>
          <a:xfrm>
            <a:off x="287525" y="1160750"/>
            <a:ext cx="84447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Grupo 7: 									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Média de severidade = 2.2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cores do menu “Messages” são todas escuras e podem cansar o usuário rapidamente. </a:t>
            </a:r>
            <a:r>
              <a:rPr b="1"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(Estética)</a:t>
            </a:r>
            <a:endParaRPr b="1" i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Embora seja uma parte importante da aplicação, o botão do fórum é muito pequeno. </a:t>
            </a:r>
            <a:r>
              <a:rPr b="1"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(Eficiência de uso)</a:t>
            </a:r>
            <a:endParaRPr b="1" i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controle deslizante na parte inferior da tela não se move quando o usuário muda as telas. </a:t>
            </a:r>
            <a:r>
              <a:rPr b="1"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(Estética)</a:t>
            </a:r>
            <a:endParaRPr b="1" i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há botão "Back" quando você clica em um evento. Se o usuário clicar incorretamente no evento, ele é tedioso para voltar no mesmo local na lista de eventos. </a:t>
            </a:r>
            <a:r>
              <a:rPr b="1"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(Controle do usuário e liberdade)</a:t>
            </a:r>
            <a:endParaRPr b="1" i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botões “Back” e “Settings” estão na mesma posição em diferentes seções (Profile e Messages por exemplo). A aplicação deve sempre ter o botão "Back" no lado superior esquerdo (e não qualquer outro botão lá). </a:t>
            </a:r>
            <a:r>
              <a:rPr b="1" i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(Consistência e padrões e Reconhecimento ao invés de lembrar)</a:t>
            </a:r>
            <a:endParaRPr b="1" i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"/>
          <p:cNvSpPr txBox="1"/>
          <p:nvPr>
            <p:ph idx="8" type="subTitle"/>
          </p:nvPr>
        </p:nvSpPr>
        <p:spPr>
          <a:xfrm>
            <a:off x="451425" y="1493100"/>
            <a:ext cx="30342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Indication of the tab that is displayed on the screen</a:t>
            </a:r>
            <a:endParaRPr/>
          </a:p>
        </p:txBody>
      </p:sp>
      <p:sp>
        <p:nvSpPr>
          <p:cNvPr id="352" name="Google Shape;352;p5"/>
          <p:cNvSpPr txBox="1"/>
          <p:nvPr/>
        </p:nvSpPr>
        <p:spPr>
          <a:xfrm>
            <a:off x="713250" y="445025"/>
            <a:ext cx="646686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</a:pPr>
            <a:r>
              <a:rPr lang="en"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Correções a fazer</a:t>
            </a:r>
            <a:endParaRPr b="0" i="0" sz="3000" u="none" cap="none" strike="noStrike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53" name="Google Shape;353;p5"/>
          <p:cNvSpPr txBox="1"/>
          <p:nvPr/>
        </p:nvSpPr>
        <p:spPr>
          <a:xfrm>
            <a:off x="5717350" y="2212225"/>
            <a:ext cx="31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“Back” button inside event page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5"/>
          <p:cNvSpPr txBox="1"/>
          <p:nvPr/>
        </p:nvSpPr>
        <p:spPr>
          <a:xfrm>
            <a:off x="976900" y="3197100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Change button “settings” to “back” in the profile in order to standardize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25" y="2150863"/>
            <a:ext cx="1878400" cy="5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033" y="2151713"/>
            <a:ext cx="1874520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025" y="3951988"/>
            <a:ext cx="1874521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2550" y="2672925"/>
            <a:ext cx="2469500" cy="10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bd787695e_0_20"/>
          <p:cNvSpPr txBox="1"/>
          <p:nvPr/>
        </p:nvSpPr>
        <p:spPr>
          <a:xfrm>
            <a:off x="713250" y="445025"/>
            <a:ext cx="646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</a:pPr>
            <a:r>
              <a:rPr lang="en"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Correções a fazer</a:t>
            </a:r>
            <a:endParaRPr b="0" i="0" sz="3000" u="none" cap="none" strike="noStrike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64" name="Google Shape;364;g18bd787695e_0_20"/>
          <p:cNvSpPr txBox="1"/>
          <p:nvPr/>
        </p:nvSpPr>
        <p:spPr>
          <a:xfrm>
            <a:off x="4879458" y="2108502"/>
            <a:ext cx="40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Choose a more appealing color palette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g18bd787695e_0_20"/>
          <p:cNvSpPr txBox="1"/>
          <p:nvPr/>
        </p:nvSpPr>
        <p:spPr>
          <a:xfrm>
            <a:off x="139260" y="1649275"/>
            <a:ext cx="3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Emphasis to Forum button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g18bd787695e_0_20"/>
          <p:cNvSpPr txBox="1"/>
          <p:nvPr/>
        </p:nvSpPr>
        <p:spPr>
          <a:xfrm>
            <a:off x="2080100" y="3296800"/>
            <a:ext cx="20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Popup when logout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g18bd787695e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50" y="2724100"/>
            <a:ext cx="408510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8bd787695e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50" y="2049472"/>
            <a:ext cx="2669650" cy="4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8bd787695e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0075" y="3704550"/>
            <a:ext cx="2057750" cy="113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"/>
          <p:cNvSpPr txBox="1"/>
          <p:nvPr>
            <p:ph idx="1" type="body"/>
          </p:nvPr>
        </p:nvSpPr>
        <p:spPr>
          <a:xfrm>
            <a:off x="713225" y="539500"/>
            <a:ext cx="35571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Obrigado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"/>
          <p:cNvSpPr txBox="1"/>
          <p:nvPr>
            <p:ph type="title"/>
          </p:nvPr>
        </p:nvSpPr>
        <p:spPr>
          <a:xfrm>
            <a:off x="2233950" y="802650"/>
            <a:ext cx="5229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Breve descrição da UNIChat</a:t>
            </a:r>
            <a:endParaRPr/>
          </a:p>
        </p:txBody>
      </p:sp>
      <p:sp>
        <p:nvSpPr>
          <p:cNvPr id="252" name="Google Shape;252;p2"/>
          <p:cNvSpPr txBox="1"/>
          <p:nvPr>
            <p:ph idx="1" type="subTitle"/>
          </p:nvPr>
        </p:nvSpPr>
        <p:spPr>
          <a:xfrm>
            <a:off x="390600" y="1471150"/>
            <a:ext cx="8362800" cy="3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 UniChat é uma plataforma onde os estudantes encontram tudo o que precisam para a sua vida social na faculdade. Desde próximos eventos, chats, videochamadas e um fórum.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Permite o envio de mensagens, mostrar interesse num evento, participar de uma videochamada, aceder ao fórum e pesquisas por contactos ou mensagens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/>
          <p:nvPr>
            <p:ph type="title"/>
          </p:nvPr>
        </p:nvSpPr>
        <p:spPr>
          <a:xfrm>
            <a:off x="734700" y="1980450"/>
            <a:ext cx="76746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 Enviar uma mensagem e começar videochamada</a:t>
            </a:r>
            <a:endParaRPr/>
          </a:p>
        </p:txBody>
      </p:sp>
      <p:sp>
        <p:nvSpPr>
          <p:cNvPr id="258" name="Google Shape;258;p3"/>
          <p:cNvSpPr txBox="1"/>
          <p:nvPr/>
        </p:nvSpPr>
        <p:spPr>
          <a:xfrm>
            <a:off x="325625" y="510650"/>
            <a:ext cx="426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Wireflows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8c08c6e7ae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25" y="1576099"/>
            <a:ext cx="1014500" cy="223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8c08c6e7ae_4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776" y="1576324"/>
            <a:ext cx="1014500" cy="223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8c08c6e7ae_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975" y="1601489"/>
            <a:ext cx="1014500" cy="218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8c08c6e7ae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3898" y="1608750"/>
            <a:ext cx="1014500" cy="217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8c08c6e7ae_4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825" y="1608749"/>
            <a:ext cx="1014500" cy="220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8c08c6e7ae_4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5025" y="1608752"/>
            <a:ext cx="1014500" cy="219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8c08c6e7ae_4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50775" y="1608750"/>
            <a:ext cx="1014500" cy="221541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8c08c6e7ae_4_5"/>
          <p:cNvSpPr txBox="1"/>
          <p:nvPr>
            <p:ph type="title"/>
          </p:nvPr>
        </p:nvSpPr>
        <p:spPr>
          <a:xfrm>
            <a:off x="734700" y="330075"/>
            <a:ext cx="76746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 Enviar uma mensagem e começar videochamada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18bd787695e_0_30" title="messagegroup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975" y="0"/>
            <a:ext cx="23520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bd787695e_0_0"/>
          <p:cNvSpPr txBox="1"/>
          <p:nvPr>
            <p:ph type="title"/>
          </p:nvPr>
        </p:nvSpPr>
        <p:spPr>
          <a:xfrm>
            <a:off x="734700" y="2200500"/>
            <a:ext cx="7674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Mostrar interesse num evento</a:t>
            </a:r>
            <a:endParaRPr/>
          </a:p>
        </p:txBody>
      </p:sp>
      <p:sp>
        <p:nvSpPr>
          <p:cNvPr id="281" name="Google Shape;281;g18bd787695e_0_0"/>
          <p:cNvSpPr txBox="1"/>
          <p:nvPr/>
        </p:nvSpPr>
        <p:spPr>
          <a:xfrm>
            <a:off x="325625" y="510650"/>
            <a:ext cx="426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Wireflows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8c08c6e7ae_4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22" y="927700"/>
            <a:ext cx="1746100" cy="38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8c08c6e7ae_4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950" y="919325"/>
            <a:ext cx="1746100" cy="382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8c08c6e7ae_4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575" y="929200"/>
            <a:ext cx="1746100" cy="38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8c08c6e7ae_4_20"/>
          <p:cNvSpPr txBox="1"/>
          <p:nvPr>
            <p:ph type="title"/>
          </p:nvPr>
        </p:nvSpPr>
        <p:spPr>
          <a:xfrm>
            <a:off x="912325" y="228625"/>
            <a:ext cx="7674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Mostrar interesse num evento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18bd787695e_0_35" title="evento_Trim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607" y="0"/>
            <a:ext cx="29047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8bd787695e_0_4"/>
          <p:cNvSpPr txBox="1"/>
          <p:nvPr>
            <p:ph type="title"/>
          </p:nvPr>
        </p:nvSpPr>
        <p:spPr>
          <a:xfrm>
            <a:off x="734700" y="2194500"/>
            <a:ext cx="7674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Acesso ao fórum</a:t>
            </a:r>
            <a:endParaRPr/>
          </a:p>
        </p:txBody>
      </p:sp>
      <p:sp>
        <p:nvSpPr>
          <p:cNvPr id="300" name="Google Shape;300;g18bd787695e_0_4"/>
          <p:cNvSpPr txBox="1"/>
          <p:nvPr/>
        </p:nvSpPr>
        <p:spPr>
          <a:xfrm>
            <a:off x="325625" y="510650"/>
            <a:ext cx="426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Wireflows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